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text only or primary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60" y="1897603"/>
            <a:ext cx="4628956" cy="842400"/>
          </a:xfrm>
        </p:spPr>
        <p:txBody>
          <a:bodyPr lIns="0" tIns="0" rIns="0" bIns="0" anchor="b">
            <a:no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" y="2778756"/>
            <a:ext cx="4629600" cy="13716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800" b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42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6139413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Medium Blu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1782208"/>
            <a:ext cx="8229600" cy="1143000"/>
          </a:xfrm>
        </p:spPr>
        <p:txBody>
          <a:bodyPr lIns="0" tIns="0" rIns="0" bIns="0"/>
          <a:lstStyle>
            <a:lvl1pPr>
              <a:defRPr sz="6000">
                <a:solidFill>
                  <a:schemeClr val="bg1"/>
                </a:solidFill>
              </a:defRPr>
            </a:lvl1pPr>
            <a:lvl2pPr>
              <a:defRPr sz="6000">
                <a:solidFill>
                  <a:schemeClr val="bg2"/>
                </a:solidFill>
              </a:defRPr>
            </a:lvl2pPr>
            <a:lvl3pPr>
              <a:defRPr sz="6000">
                <a:solidFill>
                  <a:schemeClr val="bg2"/>
                </a:solidFill>
              </a:defRPr>
            </a:lvl3pPr>
            <a:lvl4pPr>
              <a:defRPr sz="6000">
                <a:solidFill>
                  <a:schemeClr val="bg2"/>
                </a:solidFill>
              </a:defRPr>
            </a:lvl4pPr>
            <a:lvl5pPr>
              <a:defRPr sz="6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Click to edit divider text</a:t>
            </a:r>
          </a:p>
        </p:txBody>
      </p:sp>
    </p:spTree>
    <p:extLst>
      <p:ext uri="{BB962C8B-B14F-4D97-AF65-F5344CB8AC3E}">
        <p14:creationId xmlns:p14="http://schemas.microsoft.com/office/powerpoint/2010/main" val="3950518801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Dar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1782208"/>
            <a:ext cx="8229600" cy="1143000"/>
          </a:xfrm>
        </p:spPr>
        <p:txBody>
          <a:bodyPr/>
          <a:lstStyle>
            <a:lvl1pPr>
              <a:defRPr sz="6000">
                <a:solidFill>
                  <a:schemeClr val="bg1"/>
                </a:solidFill>
              </a:defRPr>
            </a:lvl1pPr>
            <a:lvl2pPr>
              <a:defRPr sz="6000">
                <a:solidFill>
                  <a:schemeClr val="bg2"/>
                </a:solidFill>
              </a:defRPr>
            </a:lvl2pPr>
            <a:lvl3pPr>
              <a:defRPr sz="6000">
                <a:solidFill>
                  <a:schemeClr val="bg2"/>
                </a:solidFill>
              </a:defRPr>
            </a:lvl3pPr>
            <a:lvl4pPr>
              <a:defRPr sz="6000">
                <a:solidFill>
                  <a:schemeClr val="bg2"/>
                </a:solidFill>
              </a:defRPr>
            </a:lvl4pPr>
            <a:lvl5pPr>
              <a:defRPr sz="6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Click to edit divider text</a:t>
            </a:r>
          </a:p>
        </p:txBody>
      </p:sp>
    </p:spTree>
    <p:extLst>
      <p:ext uri="{BB962C8B-B14F-4D97-AF65-F5344CB8AC3E}">
        <p14:creationId xmlns:p14="http://schemas.microsoft.com/office/powerpoint/2010/main" val="1708469278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1782208"/>
            <a:ext cx="8229600" cy="1143000"/>
          </a:xfrm>
        </p:spPr>
        <p:txBody>
          <a:bodyPr/>
          <a:lstStyle>
            <a:lvl1pPr>
              <a:defRPr sz="6000">
                <a:solidFill>
                  <a:schemeClr val="bg1"/>
                </a:solidFill>
              </a:defRPr>
            </a:lvl1pPr>
            <a:lvl2pPr>
              <a:defRPr sz="6000">
                <a:solidFill>
                  <a:schemeClr val="bg2"/>
                </a:solidFill>
              </a:defRPr>
            </a:lvl2pPr>
            <a:lvl3pPr>
              <a:defRPr sz="6000">
                <a:solidFill>
                  <a:schemeClr val="bg2"/>
                </a:solidFill>
              </a:defRPr>
            </a:lvl3pPr>
            <a:lvl4pPr>
              <a:defRPr sz="6000">
                <a:solidFill>
                  <a:schemeClr val="bg2"/>
                </a:solidFill>
              </a:defRPr>
            </a:lvl4pPr>
            <a:lvl5pPr>
              <a:defRPr sz="6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Click to edit divider text</a:t>
            </a:r>
          </a:p>
        </p:txBody>
      </p:sp>
    </p:spTree>
    <p:extLst>
      <p:ext uri="{BB962C8B-B14F-4D97-AF65-F5344CB8AC3E}">
        <p14:creationId xmlns:p14="http://schemas.microsoft.com/office/powerpoint/2010/main" val="398053619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ith primary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1782208"/>
            <a:ext cx="8229600" cy="1143000"/>
          </a:xfrm>
        </p:spPr>
        <p:txBody>
          <a:bodyPr/>
          <a:lstStyle>
            <a:lvl1pPr>
              <a:defRPr sz="6000" baseline="0">
                <a:solidFill>
                  <a:schemeClr val="accent2"/>
                </a:solidFill>
              </a:defRPr>
            </a:lvl1pPr>
            <a:lvl2pPr>
              <a:defRPr sz="6000">
                <a:solidFill>
                  <a:schemeClr val="accent2"/>
                </a:solidFill>
              </a:defRPr>
            </a:lvl2pPr>
            <a:lvl3pPr>
              <a:defRPr sz="6000">
                <a:solidFill>
                  <a:schemeClr val="accent2"/>
                </a:solidFill>
              </a:defRPr>
            </a:lvl3pPr>
            <a:lvl4pPr>
              <a:defRPr sz="6000">
                <a:solidFill>
                  <a:schemeClr val="accent2"/>
                </a:solidFill>
              </a:defRPr>
            </a:lvl4pPr>
            <a:lvl5pPr>
              <a:defRPr sz="6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divider text</a:t>
            </a:r>
          </a:p>
        </p:txBody>
      </p:sp>
    </p:spTree>
    <p:extLst>
      <p:ext uri="{BB962C8B-B14F-4D97-AF65-F5344CB8AC3E}">
        <p14:creationId xmlns:p14="http://schemas.microsoft.com/office/powerpoint/2010/main" val="1741302486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ith secondary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1818068"/>
            <a:ext cx="2811073" cy="3007406"/>
          </a:xfrm>
        </p:spPr>
        <p:txBody>
          <a:bodyPr/>
          <a:lstStyle>
            <a:lvl1pPr>
              <a:defRPr sz="4800">
                <a:solidFill>
                  <a:schemeClr val="accent2"/>
                </a:solidFill>
              </a:defRPr>
            </a:lvl1pPr>
            <a:lvl2pPr>
              <a:defRPr sz="4800">
                <a:solidFill>
                  <a:schemeClr val="accent2"/>
                </a:solidFill>
              </a:defRPr>
            </a:lvl2pPr>
            <a:lvl3pPr>
              <a:defRPr sz="4800">
                <a:solidFill>
                  <a:schemeClr val="accent2"/>
                </a:solidFill>
              </a:defRPr>
            </a:lvl3pPr>
            <a:lvl4pPr>
              <a:defRPr sz="4800">
                <a:solidFill>
                  <a:schemeClr val="accent2"/>
                </a:solidFill>
              </a:defRPr>
            </a:lvl4pPr>
            <a:lvl5pPr>
              <a:defRPr sz="48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divider text</a:t>
            </a:r>
          </a:p>
        </p:txBody>
      </p:sp>
    </p:spTree>
    <p:extLst>
      <p:ext uri="{BB962C8B-B14F-4D97-AF65-F5344CB8AC3E}">
        <p14:creationId xmlns:p14="http://schemas.microsoft.com/office/powerpoint/2010/main" val="3946834565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Medium Blu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65760" y="319066"/>
            <a:ext cx="6845093" cy="5988439"/>
          </a:xfrm>
        </p:spPr>
        <p:txBody>
          <a:bodyPr/>
          <a:lstStyle>
            <a:lvl1pPr>
              <a:spcBef>
                <a:spcPts val="3600"/>
              </a:spcBef>
              <a:defRPr sz="30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5477194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Dar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65760" y="319066"/>
            <a:ext cx="6845093" cy="5988439"/>
          </a:xfrm>
        </p:spPr>
        <p:txBody>
          <a:bodyPr/>
          <a:lstStyle>
            <a:lvl1pPr>
              <a:spcBef>
                <a:spcPts val="3600"/>
              </a:spcBef>
              <a:defRPr sz="30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5309910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65760" y="319066"/>
            <a:ext cx="6845093" cy="5988439"/>
          </a:xfrm>
        </p:spPr>
        <p:txBody>
          <a:bodyPr/>
          <a:lstStyle>
            <a:lvl1pPr>
              <a:spcBef>
                <a:spcPts val="3600"/>
              </a:spcBef>
              <a:defRPr sz="30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971961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65760" y="1611313"/>
            <a:ext cx="8412480" cy="47342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675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3983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65760" y="782620"/>
            <a:ext cx="8412480" cy="75725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65760" y="295683"/>
            <a:ext cx="841248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65760" y="1611313"/>
            <a:ext cx="8412480" cy="4734292"/>
          </a:xfrm>
        </p:spPr>
        <p:txBody>
          <a:bodyPr/>
          <a:lstStyle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98144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65760" y="782620"/>
            <a:ext cx="8412480" cy="75725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65760" y="295683"/>
            <a:ext cx="841248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1760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65760" y="295683"/>
            <a:ext cx="5394960" cy="124358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365760" y="1611313"/>
            <a:ext cx="5394960" cy="4735487"/>
          </a:xfr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9272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2 columns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65760" y="295683"/>
            <a:ext cx="841248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65760" y="782620"/>
            <a:ext cx="8412480" cy="75725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6"/>
          </p:nvPr>
        </p:nvSpPr>
        <p:spPr>
          <a:xfrm>
            <a:off x="365760" y="1611313"/>
            <a:ext cx="4114800" cy="4735487"/>
          </a:xfrm>
        </p:spPr>
        <p:txBody>
          <a:bodyPr/>
          <a:lstStyle>
            <a:lvl4pPr>
              <a:defRPr/>
            </a:lvl4pPr>
            <a:lvl5pPr>
              <a:defRPr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7"/>
          </p:nvPr>
        </p:nvSpPr>
        <p:spPr>
          <a:xfrm>
            <a:off x="4663440" y="1611313"/>
            <a:ext cx="4114800" cy="4735487"/>
          </a:xfrm>
        </p:spPr>
        <p:txBody>
          <a:bodyPr/>
          <a:lstStyle>
            <a:lvl4pPr>
              <a:defRPr/>
            </a:lvl4pPr>
            <a:lvl5pPr>
              <a:defRPr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847095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1 column tex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65760" y="295683"/>
            <a:ext cx="41148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65760" y="782620"/>
            <a:ext cx="4114800" cy="75725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65760" y="1611313"/>
            <a:ext cx="4114800" cy="4733788"/>
          </a:xfrm>
        </p:spPr>
        <p:txBody>
          <a:bodyPr/>
          <a:lstStyle>
            <a:lvl4pPr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669949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1 column text with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65760" y="295683"/>
            <a:ext cx="841248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65760" y="782620"/>
            <a:ext cx="8412480" cy="766749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65760" y="1611313"/>
            <a:ext cx="4114800" cy="4733788"/>
          </a:xfrm>
        </p:spPr>
        <p:txBody>
          <a:bodyPr/>
          <a:lstStyle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30809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365760" y="295683"/>
            <a:ext cx="8412480" cy="12441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65760" y="1611313"/>
            <a:ext cx="8412480" cy="473429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Bullet level 1</a:t>
            </a:r>
          </a:p>
          <a:p>
            <a:pPr lvl="2"/>
            <a:r>
              <a:rPr lang="en-US" dirty="0" smtClean="0"/>
              <a:t>Bullet level 2</a:t>
            </a:r>
          </a:p>
          <a:p>
            <a:pPr lvl="3"/>
            <a:r>
              <a:rPr lang="en-US" dirty="0" smtClean="0"/>
              <a:t>Bullet level 3</a:t>
            </a:r>
          </a:p>
          <a:p>
            <a:pPr lvl="4"/>
            <a:r>
              <a:rPr lang="en-US" dirty="0" smtClean="0"/>
              <a:t>Bullet level 4</a:t>
            </a:r>
          </a:p>
        </p:txBody>
      </p:sp>
      <p:sp>
        <p:nvSpPr>
          <p:cNvPr id="6" name="TextBox 5"/>
          <p:cNvSpPr txBox="1"/>
          <p:nvPr/>
        </p:nvSpPr>
        <p:spPr bwMode="gray">
          <a:xfrm>
            <a:off x="4343400" y="6481703"/>
            <a:ext cx="457200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fld id="{95CC1D26-A9BD-4BDE-BDD9-08EDBAE96860}" type="slidenum">
              <a:rPr lang="en-US" sz="800" smtClean="0">
                <a:solidFill>
                  <a:srgbClr val="8C8C8C"/>
                </a:solidFill>
              </a:rPr>
              <a:pPr/>
              <a:t>‹#›</a:t>
            </a:fld>
            <a:endParaRPr lang="en-US" sz="800" dirty="0">
              <a:solidFill>
                <a:srgbClr val="8C8C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901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buSzPct val="25000"/>
        <a:buFont typeface="Arial" panose="020B0604020202020204" pitchFamily="34" charset="0"/>
        <a:buChar char="‏"/>
        <a:defRPr sz="1800" b="0" kern="1200">
          <a:solidFill>
            <a:schemeClr val="tx2"/>
          </a:solidFill>
          <a:latin typeface="+mn-lt"/>
          <a:ea typeface="+mn-ea"/>
          <a:cs typeface="+mn-cs"/>
        </a:defRPr>
      </a:lvl1pPr>
      <a:lvl2pPr marL="203200" indent="-203200" algn="l" defTabSz="914400" rtl="0" eaLnBrk="1" latinLnBrk="0" hangingPunct="1">
        <a:spcBef>
          <a:spcPts val="600"/>
        </a:spcBef>
        <a:buClrTx/>
        <a:buSzPct val="100000"/>
        <a:buFont typeface="Arial"/>
        <a:buChar char="•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431800" indent="-203200" algn="l" defTabSz="914400" rtl="0" eaLnBrk="1" latinLnBrk="0" hangingPunct="1">
        <a:spcBef>
          <a:spcPts val="600"/>
        </a:spcBef>
        <a:buClrTx/>
        <a:buSzPct val="100000"/>
        <a:buFont typeface="Arial"/>
        <a:buChar char="−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660400" indent="-203200" algn="l" defTabSz="914400" rtl="0" eaLnBrk="1" latinLnBrk="0" hangingPunct="1">
        <a:spcBef>
          <a:spcPts val="600"/>
        </a:spcBef>
        <a:buClrTx/>
        <a:buSzPct val="100000"/>
        <a:buFont typeface="Arial"/>
        <a:buChar char="◦"/>
        <a:defRPr lang="en-US" sz="1600" kern="1200" baseline="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889000" indent="-203200" algn="l" defTabSz="798513" rtl="0" eaLnBrk="1" latinLnBrk="0" hangingPunct="1">
        <a:spcBef>
          <a:spcPts val="600"/>
        </a:spcBef>
        <a:buClrTx/>
        <a:buSzPct val="100000"/>
        <a:buFont typeface="Arial"/>
        <a:buChar char="−"/>
        <a:tabLst/>
        <a:defRPr lang="en-US" sz="1600" kern="1200" baseline="0" dirty="0" smtClean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benchmarks.gsa.gov/" TargetMode="Externa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1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65760" y="782621"/>
            <a:ext cx="8547652" cy="512780"/>
          </a:xfrm>
        </p:spPr>
        <p:txBody>
          <a:bodyPr/>
          <a:lstStyle/>
          <a:p>
            <a:r>
              <a:rPr lang="en-US" sz="1600" dirty="0" smtClean="0"/>
              <a:t>Agencies may use existing federal-wide benchmarks available at </a:t>
            </a:r>
            <a:r>
              <a:rPr lang="en-US" sz="1600" dirty="0" smtClean="0">
                <a:hlinkClick r:id="rId3"/>
              </a:rPr>
              <a:t>https://benchmarks.gsa.gov/</a:t>
            </a:r>
            <a:r>
              <a:rPr lang="en-US" sz="1600" dirty="0"/>
              <a:t> </a:t>
            </a:r>
            <a:r>
              <a:rPr lang="en-US" sz="1600" dirty="0" smtClean="0"/>
              <a:t>or create their own. Below are sample Performance and Success </a:t>
            </a:r>
            <a:r>
              <a:rPr lang="en-US" sz="1600" dirty="0"/>
              <a:t>metrics by service area.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Baseline and Target Performance Success </a:t>
            </a:r>
            <a:r>
              <a:rPr lang="en-US" dirty="0" smtClean="0"/>
              <a:t>Metrics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744254"/>
              </p:ext>
            </p:extLst>
          </p:nvPr>
        </p:nvGraphicFramePr>
        <p:xfrm>
          <a:off x="762000" y="1447800"/>
          <a:ext cx="723900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Document" r:id="rId4" imgW="9060925" imgH="5621351" progId="Word.Document.12">
                  <p:embed/>
                </p:oleObj>
              </mc:Choice>
              <mc:Fallback>
                <p:oleObj name="Document" r:id="rId4" imgW="9060925" imgH="562135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2000" y="1447800"/>
                        <a:ext cx="7239000" cy="449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970203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loitte Brand">
  <a:themeElements>
    <a:clrScheme name="US Deloitte Color">
      <a:dk1>
        <a:sysClr val="windowText" lastClr="000000"/>
      </a:dk1>
      <a:lt1>
        <a:sysClr val="window" lastClr="FFFFFF"/>
      </a:lt1>
      <a:dk2>
        <a:srgbClr val="313131"/>
      </a:dk2>
      <a:lt2>
        <a:srgbClr val="8C8C8C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3"/>
        </a:solidFill>
        <a:ln w="19050" algn="ctr">
          <a:noFill/>
          <a:miter lim="800000"/>
          <a:headEnd/>
          <a:tailEnd/>
        </a:ln>
      </a:spPr>
      <a:bodyPr wrap="square" lIns="88900" tIns="88900" rIns="88900" bIns="88900" rtlCol="0" anchor="ctr"/>
      <a:lstStyle>
        <a:defPPr>
          <a:lnSpc>
            <a:spcPct val="106000"/>
          </a:lnSpc>
          <a:buFont typeface="Wingdings 2" pitchFamily="18" charset="2"/>
          <a:buNone/>
          <a:defRPr sz="1600" b="1" dirty="0" smtClean="0">
            <a:solidFill>
              <a:schemeClr val="bg1"/>
            </a:solidFill>
          </a:defRPr>
        </a:defPPr>
      </a:lst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spcBef>
            <a:spcPts val="1200"/>
          </a:spcBef>
          <a:buSzPct val="25000"/>
          <a:buFont typeface="Arial" panose="020B0604020202020204" pitchFamily="34" charset="0"/>
          <a:buChar char="‏"/>
          <a:defRPr dirty="0">
            <a:solidFill>
              <a:schemeClr val="tx2"/>
            </a:solidFill>
          </a:defRPr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1F7F4B96AD0A40B1B838A293BDFF99" ma:contentTypeVersion="10" ma:contentTypeDescription="Create a new document." ma:contentTypeScope="" ma:versionID="599375ded8528ba3fe5c16c233fe1e8c">
  <xsd:schema xmlns:xsd="http://www.w3.org/2001/XMLSchema" xmlns:xs="http://www.w3.org/2001/XMLSchema" xmlns:p="http://schemas.microsoft.com/office/2006/metadata/properties" xmlns:ns2="e060d27a-5161-4296-b561-dd0197b40dbe" xmlns:ns3="d38f0a99-75fa-4a74-962a-27f662799a1f" targetNamespace="http://schemas.microsoft.com/office/2006/metadata/properties" ma:root="true" ma:fieldsID="f96cd62eae24cfa17d66aae213cf508f" ns2:_="" ns3:_="">
    <xsd:import namespace="e060d27a-5161-4296-b561-dd0197b40dbe"/>
    <xsd:import namespace="d38f0a99-75fa-4a74-962a-27f662799a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60d27a-5161-4296-b561-dd0197b40d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8f0a99-75fa-4a74-962a-27f662799a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2112C67-B143-457E-9EBE-2C2A1CB29602}"/>
</file>

<file path=customXml/itemProps2.xml><?xml version="1.0" encoding="utf-8"?>
<ds:datastoreItem xmlns:ds="http://schemas.openxmlformats.org/officeDocument/2006/customXml" ds:itemID="{84AC6FAE-A9E0-43A0-B53C-32EEE8B4250D}"/>
</file>

<file path=customXml/itemProps3.xml><?xml version="1.0" encoding="utf-8"?>
<ds:datastoreItem xmlns:ds="http://schemas.openxmlformats.org/officeDocument/2006/customXml" ds:itemID="{F0A1E25C-68A8-44BC-B681-E94AF3B9122E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80</TotalTime>
  <Words>34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Deloitte Brand</vt:lpstr>
      <vt:lpstr>Microsoft Word Document</vt:lpstr>
      <vt:lpstr>Baseline and Target Performance Success Metrics</vt:lpstr>
    </vt:vector>
  </TitlesOfParts>
  <Company>General Services Administration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Baseline and Target Performance Success Metrics</dc:title>
  <dc:creator>KhaleenAMonaro</dc:creator>
  <cp:lastModifiedBy>KhaleenAMonaro</cp:lastModifiedBy>
  <cp:revision>9</cp:revision>
  <dcterms:created xsi:type="dcterms:W3CDTF">2017-06-30T12:01:32Z</dcterms:created>
  <dcterms:modified xsi:type="dcterms:W3CDTF">2017-08-24T02:06:58Z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0x010100D11F7F4B96AD0A40B1B838A293BDFF99</vt:lpwstr>
  </property>
</Properties>
</file>